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 smtClean="0"/>
              <a:t>PARTIAL DIFFERENTIAL </a:t>
            </a:r>
            <a:r>
              <a:rPr lang="en-IN" dirty="0" smtClean="0"/>
              <a:t>EQUATIONS </a:t>
            </a:r>
            <a:r>
              <a:rPr lang="en-IN" dirty="0" smtClean="0"/>
              <a:t>(MT02EC09)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324664"/>
          </a:xfrm>
        </p:spPr>
        <p:txBody>
          <a:bodyPr>
            <a:normAutofit fontScale="70000" lnSpcReduction="20000"/>
          </a:bodyPr>
          <a:lstStyle/>
          <a:p>
            <a:pPr algn="ctr"/>
            <a:endParaRPr lang="en-US" sz="6000" dirty="0" smtClean="0"/>
          </a:p>
          <a:p>
            <a:pPr algn="ctr"/>
            <a:r>
              <a:rPr lang="en-US" sz="6000" dirty="0" smtClean="0"/>
              <a:t>MODULE IV – BOUNDARY VALUE PROBLEMS (B. V. Ps</a:t>
            </a:r>
            <a:r>
              <a:rPr lang="en-US" sz="6000" dirty="0" smtClean="0"/>
              <a:t>)</a:t>
            </a:r>
          </a:p>
          <a:p>
            <a:pPr algn="ctr"/>
            <a:r>
              <a:rPr lang="en-US" sz="3600" smtClean="0"/>
              <a:t>- Pramada </a:t>
            </a:r>
            <a:r>
              <a:rPr lang="en-US" sz="3600" dirty="0" smtClean="0"/>
              <a:t>Ramachandran</a:t>
            </a:r>
          </a:p>
          <a:p>
            <a:pPr algn="ctr"/>
            <a:r>
              <a:rPr lang="en-US" sz="3600" dirty="0" smtClean="0"/>
              <a:t>Asst. Prof.</a:t>
            </a:r>
          </a:p>
          <a:p>
            <a:pPr algn="ctr"/>
            <a:r>
              <a:rPr lang="en-US" sz="3600" dirty="0" smtClean="0"/>
              <a:t>Department of Mathematics</a:t>
            </a:r>
          </a:p>
          <a:p>
            <a:pPr algn="ctr"/>
            <a:r>
              <a:rPr lang="en-US" sz="3600" dirty="0" smtClean="0"/>
              <a:t>St. Paul’s College, Kalamassery</a:t>
            </a:r>
            <a:endParaRPr lang="en-US" sz="5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EXTERIOR NEUMANN PROBLEM: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‘f’ is a continuous function prescribed at each point of the smooth boundary S of a bounded simply connected region V, the problem is to find a function Ψ(x, y, z) satisfying the following conditions: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                      outside V and 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(ii)                on S.</a:t>
            </a:r>
          </a:p>
          <a:p>
            <a:endParaRPr lang="en-US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371600" y="3733800"/>
          <a:ext cx="1447800" cy="533400"/>
        </p:xfrm>
        <a:graphic>
          <a:graphicData uri="http://schemas.openxmlformats.org/presentationml/2006/ole">
            <p:oleObj spid="_x0000_s8194" r:id="rId3" imgW="469800" imgH="203040" progId="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600200" y="4572000"/>
          <a:ext cx="838200" cy="762000"/>
        </p:xfrm>
        <a:graphic>
          <a:graphicData uri="http://schemas.openxmlformats.org/presentationml/2006/ole">
            <p:oleObj spid="_x0000_s8195" r:id="rId4" imgW="406080" imgH="3682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542288"/>
          </a:xfrm>
        </p:spPr>
        <p:txBody>
          <a:bodyPr anchor="ctr">
            <a:noAutofit/>
          </a:bodyPr>
          <a:lstStyle/>
          <a:p>
            <a:r>
              <a:rPr lang="en-US" sz="2800" dirty="0" smtClean="0"/>
              <a:t>Note:</a:t>
            </a:r>
            <a:br>
              <a:rPr lang="en-US" sz="2800" dirty="0" smtClean="0"/>
            </a:br>
            <a:r>
              <a:rPr lang="en-US" sz="2800" dirty="0" smtClean="0"/>
              <a:t>In the 2D case, the interior Neumann Problem can be reduced to the Interior Dirichlet Problem.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Illustration:</a:t>
            </a:r>
          </a:p>
          <a:p>
            <a:r>
              <a:rPr lang="en-US" dirty="0" smtClean="0"/>
              <a:t>Let S be a plane region and C its boundary. Let Ψ be a solution of the Interior Neumann Problem. Then,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                    within S  and  (ii)               on C.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Construct a function φ which satisfies the Cauchy Riemann Equations within S and also on C.</a:t>
            </a:r>
          </a:p>
          <a:p>
            <a:r>
              <a:rPr lang="en-US" dirty="0" smtClean="0"/>
              <a:t>Then  ‘</a:t>
            </a:r>
            <a:r>
              <a:rPr lang="en-US" dirty="0" err="1" smtClean="0"/>
              <a:t>Ψ+iφ</a:t>
            </a:r>
            <a:r>
              <a:rPr lang="en-US" dirty="0" smtClean="0"/>
              <a:t>’ is an analytic function and φ is defined uniquely except for the constant term. </a:t>
            </a:r>
          </a:p>
          <a:p>
            <a:r>
              <a:rPr lang="en-US" dirty="0" smtClean="0"/>
              <a:t>It can also be shown that φ is harmonic. </a:t>
            </a:r>
          </a:p>
          <a:p>
            <a:r>
              <a:rPr lang="en-US" dirty="0" smtClean="0"/>
              <a:t>Thus if we know φ on C, we can find φ within S. Using the Cauchy Riemann Equations; we can determine Ψ within S. This is precisely the solution to the Interior Dirichlet Problem.</a:t>
            </a:r>
          </a:p>
          <a:p>
            <a:endParaRPr lang="en-US" dirty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524000" y="2590800"/>
          <a:ext cx="990600" cy="381000"/>
        </p:xfrm>
        <a:graphic>
          <a:graphicData uri="http://schemas.openxmlformats.org/presentationml/2006/ole">
            <p:oleObj spid="_x0000_s9218" r:id="rId3" imgW="469800" imgH="203040" progId="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5105400" y="2590800"/>
          <a:ext cx="990600" cy="368300"/>
        </p:xfrm>
        <a:graphic>
          <a:graphicData uri="http://schemas.openxmlformats.org/presentationml/2006/ole">
            <p:oleObj spid="_x0000_s9219" r:id="rId4" imgW="406080" imgH="3682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18488"/>
          </a:xfrm>
        </p:spPr>
        <p:txBody>
          <a:bodyPr anchor="ctr">
            <a:noAutofit/>
          </a:bodyPr>
          <a:lstStyle/>
          <a:p>
            <a:r>
              <a:rPr lang="en-US" sz="4000" dirty="0" smtClean="0"/>
              <a:t>INTERIOR CHURCHILL PROBLEM: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‘f’ is a continuous function prescribed on the boundary ‘S’ of a finite region ‘V’, determine a function </a:t>
            </a:r>
          </a:p>
          <a:p>
            <a:pPr>
              <a:buNone/>
            </a:pPr>
            <a:r>
              <a:rPr lang="en-US" dirty="0" smtClean="0"/>
              <a:t>   Ψ(x, y, z) satisfying the following conditions:</a:t>
            </a:r>
          </a:p>
          <a:p>
            <a:pPr marL="571500" indent="-571500">
              <a:buNone/>
            </a:pPr>
            <a:r>
              <a:rPr lang="en-US" dirty="0" smtClean="0"/>
              <a:t>        (</a:t>
            </a:r>
            <a:r>
              <a:rPr lang="en-US" dirty="0" err="1" smtClean="0"/>
              <a:t>i</a:t>
            </a:r>
            <a:r>
              <a:rPr lang="en-US" dirty="0" smtClean="0"/>
              <a:t>)                      within  V and  </a:t>
            </a:r>
          </a:p>
          <a:p>
            <a:pPr marL="571500" indent="-571500">
              <a:buAutoNum type="romanLcParenBoth"/>
            </a:pPr>
            <a:endParaRPr lang="en-US" dirty="0" smtClean="0"/>
          </a:p>
          <a:p>
            <a:pPr marL="571500" indent="-571500">
              <a:buNone/>
            </a:pPr>
            <a:r>
              <a:rPr lang="en-US" dirty="0" smtClean="0"/>
              <a:t>        (ii)                          at every point of S. </a:t>
            </a:r>
          </a:p>
          <a:p>
            <a:pPr marL="571500" indent="-571500"/>
            <a:r>
              <a:rPr lang="en-US" dirty="0" smtClean="0"/>
              <a:t>An exterior Churchill Problem can be defined similarly.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676400" y="3352800"/>
          <a:ext cx="1219200" cy="381000"/>
        </p:xfrm>
        <a:graphic>
          <a:graphicData uri="http://schemas.openxmlformats.org/presentationml/2006/ole">
            <p:oleObj spid="_x0000_s10242" r:id="rId3" imgW="469800" imgH="203040" progId="">
              <p:embed/>
            </p:oleObj>
          </a:graphicData>
        </a:graphic>
      </p:graphicFrame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752600" y="4038600"/>
          <a:ext cx="1828800" cy="596900"/>
        </p:xfrm>
        <a:graphic>
          <a:graphicData uri="http://schemas.openxmlformats.org/presentationml/2006/ole">
            <p:oleObj spid="_x0000_s10243" r:id="rId4" imgW="927000" imgH="3682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2514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BOUNDARY VALUE PROBLEMS(B. V. Ps)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/>
          <a:lstStyle/>
          <a:p>
            <a:r>
              <a:rPr lang="en-US" dirty="0" smtClean="0"/>
              <a:t>The Laplace’s Equation is given by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A problem in which we are required to find ‘Ψ’ such that this equation is satisfied in a region of space V and also such that ‘Ψ’ satisfies certain conditions on the boundary ‘S ‘ of V  is called a BVP for the Laplace Equation. There are several  types of BVPs.</a:t>
            </a:r>
          </a:p>
          <a:p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581400" y="3200400"/>
          <a:ext cx="1905000" cy="838200"/>
        </p:xfrm>
        <a:graphic>
          <a:graphicData uri="http://schemas.openxmlformats.org/presentationml/2006/ole">
            <p:oleObj spid="_x0000_s1027" r:id="rId3" imgW="1269720" imgH="482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32688"/>
          </a:xfrm>
        </p:spPr>
        <p:txBody>
          <a:bodyPr>
            <a:noAutofit/>
          </a:bodyPr>
          <a:lstStyle/>
          <a:p>
            <a:r>
              <a:rPr lang="en-US" sz="4400" dirty="0" smtClean="0"/>
              <a:t>INTERIOR DIRICHLET PROBLEM:</a:t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‘f’ is a continuous function described on the boundary ‘S’ of some finite region ‘V’, determine a function ‘Ψ’ that satisfies                        within V and  Ψ = f on S.</a:t>
            </a:r>
          </a:p>
          <a:p>
            <a:r>
              <a:rPr lang="en-US" dirty="0" smtClean="0"/>
              <a:t>Eg;  Finding the temperature distribution within a body in the steady state when each point of the surface is kept at a prescribed steady temperature. </a:t>
            </a:r>
          </a:p>
          <a:p>
            <a:r>
              <a:rPr lang="en-US" dirty="0" smtClean="0"/>
              <a:t>The solution of an interior Dirichlet problem, if it exists, is unique.</a:t>
            </a:r>
          </a:p>
          <a:p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572000" y="2819400"/>
          <a:ext cx="1600200" cy="457200"/>
        </p:xfrm>
        <a:graphic>
          <a:graphicData uri="http://schemas.openxmlformats.org/presentationml/2006/ole">
            <p:oleObj spid="_x0000_s2050" r:id="rId3" imgW="469800" imgH="203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EXTERIOR DIRICHLET PROBLEM: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‘f’ is a continuous function described on the boundary ‘S’ of some finite simply connected region ‘V’, determine a function ‘Ψ’ that satisfies                        outside V and Ψ = f on S.</a:t>
            </a:r>
          </a:p>
          <a:p>
            <a:r>
              <a:rPr lang="en-US" dirty="0" smtClean="0"/>
              <a:t>Eg; determining the distribution of potential outside a body whose surface potential is prescribed.</a:t>
            </a:r>
          </a:p>
          <a:p>
            <a:r>
              <a:rPr lang="en-US" dirty="0" smtClean="0"/>
              <a:t>The solution of an exterior Dirichlet problem is not unique unless some restriction is placed on the behaviour of Ψ as   r → ∞</a:t>
            </a:r>
          </a:p>
          <a:p>
            <a:r>
              <a:rPr lang="en-US" dirty="0" smtClean="0"/>
              <a:t>For instance, in the 3 dimensional case, the solution is unique provided |Ψ(x, y, z)| &lt; C/r where C is a constant. </a:t>
            </a:r>
          </a:p>
          <a:p>
            <a:r>
              <a:rPr lang="en-US" dirty="0" smtClean="0"/>
              <a:t>Another example: In the 2 dimensional case, if Ψ is bounded at ∞, the solution is unique.</a:t>
            </a:r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343400" y="2590800"/>
          <a:ext cx="1524000" cy="304800"/>
        </p:xfrm>
        <a:graphic>
          <a:graphicData uri="http://schemas.openxmlformats.org/presentationml/2006/ole">
            <p:oleObj spid="_x0000_s3074" r:id="rId3" imgW="469800" imgH="203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1: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the region V is bounded, the solution of the exterior Dirchlet problem can be deduced from a  corresponding  interior Dirichlet Problem as follows:</a:t>
            </a:r>
          </a:p>
          <a:p>
            <a:r>
              <a:rPr lang="en-US" dirty="0" smtClean="0"/>
              <a:t>Choose a spherical surface ‘C’ within V with centre ‘O’ and radius ‘a’. A point ‘P’ outside V is mapped to a point ‘π’ inside C such that </a:t>
            </a:r>
            <a:r>
              <a:rPr lang="en-US" dirty="0" err="1" smtClean="0"/>
              <a:t>OP.Oπ</a:t>
            </a:r>
            <a:r>
              <a:rPr lang="en-US" dirty="0" smtClean="0"/>
              <a:t> = a</a:t>
            </a:r>
            <a:r>
              <a:rPr lang="en-US" baseline="30000" dirty="0" smtClean="0"/>
              <a:t>2</a:t>
            </a:r>
            <a:r>
              <a:rPr lang="en-US" dirty="0" smtClean="0"/>
              <a:t>.Thus we can map the region exterior to the body surface S of V to a region V* lying inside C.</a:t>
            </a:r>
          </a:p>
          <a:p>
            <a:r>
              <a:rPr lang="en-US" dirty="0" smtClean="0"/>
              <a:t>Let Ψ*(π) be the solution of the Interior Dirichlet Problem   </a:t>
            </a:r>
            <a:r>
              <a:rPr lang="en-US" baseline="30000" dirty="0" smtClean="0"/>
              <a:t>2 </a:t>
            </a:r>
            <a:r>
              <a:rPr lang="en-US" dirty="0" smtClean="0"/>
              <a:t>Ψ = 0 within V*, Ψ* = f*(π) for π ϵ S* and f*(π) = [a f(P)] /</a:t>
            </a:r>
            <a:r>
              <a:rPr lang="en-US" dirty="0" err="1" smtClean="0"/>
              <a:t>Oπ</a:t>
            </a:r>
            <a:r>
              <a:rPr lang="en-US" dirty="0" smtClean="0"/>
              <a:t> . Then,</a:t>
            </a:r>
          </a:p>
          <a:p>
            <a:r>
              <a:rPr lang="en-US" dirty="0" smtClean="0"/>
              <a:t>Ψ(P) = [a. Ψ*(π)]/OP is the solution of the exterior Dirichlet Problem                    outside V, Ψ = f(P) for P on S.</a:t>
            </a:r>
          </a:p>
          <a:p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429000" y="5715000"/>
          <a:ext cx="1143000" cy="381000"/>
        </p:xfrm>
        <a:graphic>
          <a:graphicData uri="http://schemas.openxmlformats.org/presentationml/2006/ole">
            <p:oleObj spid="_x0000_s4098" r:id="rId3" imgW="469800" imgH="203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Illustration: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57181" y="2734643"/>
            <a:ext cx="4029638" cy="2790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2: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the potential</a:t>
            </a:r>
          </a:p>
          <a:p>
            <a:pPr>
              <a:buNone/>
            </a:pPr>
            <a:r>
              <a:rPr lang="en-US" dirty="0" smtClean="0"/>
              <a:t> Ψ(x, y, z) = Ψ</a:t>
            </a:r>
            <a:r>
              <a:rPr lang="en-US" baseline="-25000" dirty="0" smtClean="0"/>
              <a:t>0</a:t>
            </a:r>
            <a:r>
              <a:rPr lang="en-US" dirty="0" smtClean="0"/>
              <a:t>(x, y, z) – 2z log (x</a:t>
            </a:r>
            <a:r>
              <a:rPr lang="en-US" baseline="30000" dirty="0" smtClean="0"/>
              <a:t>2</a:t>
            </a:r>
            <a:r>
              <a:rPr lang="en-US" dirty="0" smtClean="0"/>
              <a:t> + y</a:t>
            </a:r>
            <a:r>
              <a:rPr lang="en-US" baseline="30000" dirty="0" smtClean="0"/>
              <a:t>2</a:t>
            </a:r>
            <a:r>
              <a:rPr lang="en-US" dirty="0" smtClean="0"/>
              <a:t>) due to a charge </a:t>
            </a:r>
            <a:r>
              <a:rPr lang="en-US" dirty="0" err="1" smtClean="0"/>
              <a:t>kz</a:t>
            </a:r>
            <a:r>
              <a:rPr lang="en-US" dirty="0" smtClean="0"/>
              <a:t> on the segment                        . </a:t>
            </a:r>
          </a:p>
          <a:p>
            <a:r>
              <a:rPr lang="en-US" dirty="0" smtClean="0"/>
              <a:t>, Ψ</a:t>
            </a:r>
            <a:r>
              <a:rPr lang="en-US" baseline="-25000" dirty="0" smtClean="0"/>
              <a:t>0 </a:t>
            </a:r>
            <a:r>
              <a:rPr lang="en-US" dirty="0" smtClean="0"/>
              <a:t>taking value 1 at the origin.  On the surface              x</a:t>
            </a:r>
            <a:r>
              <a:rPr lang="en-US" baseline="30000" dirty="0" smtClean="0"/>
              <a:t>2</a:t>
            </a:r>
            <a:r>
              <a:rPr lang="en-US" dirty="0" smtClean="0"/>
              <a:t> + y</a:t>
            </a:r>
            <a:r>
              <a:rPr lang="en-US" baseline="30000" dirty="0" smtClean="0"/>
              <a:t>2 </a:t>
            </a:r>
            <a:r>
              <a:rPr lang="en-US" dirty="0" smtClean="0"/>
              <a:t>= e </a:t>
            </a:r>
            <a:r>
              <a:rPr lang="en-US" baseline="30000" dirty="0" smtClean="0"/>
              <a:t>–c/2z</a:t>
            </a:r>
            <a:r>
              <a:rPr lang="en-US" dirty="0" smtClean="0"/>
              <a:t>, the second term takes the value ‘c’.     Any equipotential surface on which Ψ = 1+c  passes through the origin, so the potential at the origin is undefined. </a:t>
            </a:r>
          </a:p>
          <a:p>
            <a:r>
              <a:rPr lang="en-US" dirty="0" smtClean="0"/>
              <a:t>Thus, the Dirichlet Problem may not possess a solution assuming prescribed values at all points of the boundary. This was shown by </a:t>
            </a:r>
            <a:r>
              <a:rPr lang="en-US" dirty="0" err="1" smtClean="0"/>
              <a:t>Lebesgue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733800" y="2819400"/>
          <a:ext cx="1447800" cy="381000"/>
        </p:xfrm>
        <a:graphic>
          <a:graphicData uri="http://schemas.openxmlformats.org/presentationml/2006/ole">
            <p:oleObj spid="_x0000_s5122" r:id="rId3" imgW="977760" imgH="177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INTERIOR NEUMANN PROBLEM:</a:t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‘f’ is a continuous function defined uniquely at each point of the boundary ‘S’ of a finite region V, the Interior Neumann  Problem is to determine Ψ(x, y, z) such that</a:t>
            </a:r>
          </a:p>
          <a:p>
            <a:r>
              <a:rPr lang="en-US" dirty="0" smtClean="0"/>
              <a:t>                   within V  and</a:t>
            </a:r>
          </a:p>
          <a:p>
            <a:r>
              <a:rPr lang="en-US" dirty="0" smtClean="0"/>
              <a:t>                    coincides with f at every point of S.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219200" y="3657600"/>
          <a:ext cx="990600" cy="457200"/>
        </p:xfrm>
        <a:graphic>
          <a:graphicData uri="http://schemas.openxmlformats.org/presentationml/2006/ole">
            <p:oleObj spid="_x0000_s6146" r:id="rId3" imgW="469800" imgH="203040" progId="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295400" y="4191000"/>
          <a:ext cx="990600" cy="533400"/>
        </p:xfrm>
        <a:graphic>
          <a:graphicData uri="http://schemas.openxmlformats.org/presentationml/2006/ole">
            <p:oleObj spid="_x0000_s6147" r:id="rId4" imgW="215640" imgH="3682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NECESSARY CONDITION FOR THE EXISTENCE OF SOLUTIONS TO THE INTERIOR NEUMANN PROBLEM: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By Gauss Theorem, </a:t>
            </a:r>
          </a:p>
          <a:p>
            <a:r>
              <a:rPr lang="en-US" dirty="0" smtClean="0"/>
              <a:t>Putting               so that                         and putting        the normal,</a:t>
            </a:r>
          </a:p>
          <a:p>
            <a:r>
              <a:rPr lang="en-US" dirty="0" smtClean="0"/>
              <a:t>we get </a:t>
            </a:r>
          </a:p>
          <a:p>
            <a:r>
              <a:rPr lang="en-US" dirty="0" smtClean="0"/>
              <a:t>On the boundary,    </a:t>
            </a:r>
          </a:p>
          <a:p>
            <a:r>
              <a:rPr lang="en-US" dirty="0" smtClean="0"/>
              <a:t>Hence,                 . </a:t>
            </a:r>
          </a:p>
          <a:p>
            <a:r>
              <a:rPr lang="en-US" dirty="0" smtClean="0"/>
              <a:t>Thus, </a:t>
            </a:r>
          </a:p>
          <a:p>
            <a:r>
              <a:rPr lang="en-US" dirty="0" smtClean="0"/>
              <a:t>So the necessary condition for the existence of a solution is that the integral of f over the boundary S should vanish.</a:t>
            </a:r>
          </a:p>
          <a:p>
            <a:endParaRPr lang="en-US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505200" y="1143000"/>
          <a:ext cx="1524000" cy="609600"/>
        </p:xfrm>
        <a:graphic>
          <a:graphicData uri="http://schemas.openxmlformats.org/presentationml/2006/ole">
            <p:oleObj spid="_x0000_s7170" r:id="rId3" imgW="901440" imgH="317160" progId="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981200" y="1676400"/>
          <a:ext cx="1066800" cy="533400"/>
        </p:xfrm>
        <a:graphic>
          <a:graphicData uri="http://schemas.openxmlformats.org/presentationml/2006/ole">
            <p:oleObj spid="_x0000_s7171" r:id="rId4" imgW="558720" imgH="215640" progId="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191000" y="1752600"/>
          <a:ext cx="1828800" cy="457200"/>
        </p:xfrm>
        <a:graphic>
          <a:graphicData uri="http://schemas.openxmlformats.org/presentationml/2006/ole">
            <p:oleObj spid="_x0000_s7172" r:id="rId5" imgW="901440" imgH="203040" progId="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7848600" y="1752600"/>
          <a:ext cx="838200" cy="533400"/>
        </p:xfrm>
        <a:graphic>
          <a:graphicData uri="http://schemas.openxmlformats.org/presentationml/2006/ole">
            <p:oleObj spid="_x0000_s7173" r:id="rId6" imgW="520560" imgH="355320" progId="">
              <p:embed/>
            </p:oleObj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1828800" y="2590800"/>
          <a:ext cx="1447800" cy="533400"/>
        </p:xfrm>
        <a:graphic>
          <a:graphicData uri="http://schemas.openxmlformats.org/presentationml/2006/ole">
            <p:oleObj spid="_x0000_s7174" r:id="rId7" imgW="952200" imgH="380880" progId="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3429000" y="3124200"/>
          <a:ext cx="1828800" cy="609600"/>
        </p:xfrm>
        <a:graphic>
          <a:graphicData uri="http://schemas.openxmlformats.org/presentationml/2006/ole">
            <p:oleObj spid="_x0000_s7175" r:id="rId8" imgW="863280" imgH="355320" progId="">
              <p:embed/>
            </p:oleObj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1828800" y="3581400"/>
          <a:ext cx="1600200" cy="457200"/>
        </p:xfrm>
        <a:graphic>
          <a:graphicData uri="http://schemas.openxmlformats.org/presentationml/2006/ole">
            <p:oleObj spid="_x0000_s7176" r:id="rId9" imgW="1015920" imgH="317160" progId="">
              <p:embed/>
            </p:oleObj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1676400" y="4114800"/>
          <a:ext cx="1828800" cy="381000"/>
        </p:xfrm>
        <a:graphic>
          <a:graphicData uri="http://schemas.openxmlformats.org/presentationml/2006/ole">
            <p:oleObj spid="_x0000_s7177" r:id="rId10" imgW="1269720" imgH="3171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</TotalTime>
  <Words>983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PARTIAL DIFFERENTIAL EQUATIONS (MT02EC09)</vt:lpstr>
      <vt:lpstr>BOUNDARY VALUE PROBLEMS(B. V. Ps) </vt:lpstr>
      <vt:lpstr>INTERIOR DIRICHLET PROBLEM: </vt:lpstr>
      <vt:lpstr>EXTERIOR DIRICHLET PROBLEM: </vt:lpstr>
      <vt:lpstr>Note 1: </vt:lpstr>
      <vt:lpstr>Illustration:</vt:lpstr>
      <vt:lpstr>Note 2: </vt:lpstr>
      <vt:lpstr>INTERIOR NEUMANN PROBLEM: </vt:lpstr>
      <vt:lpstr>NECESSARY CONDITION FOR THE EXISTENCE OF SOLUTIONS TO THE INTERIOR NEUMANN PROBLEM: </vt:lpstr>
      <vt:lpstr>EXTERIOR NEUMANN PROBLEM: </vt:lpstr>
      <vt:lpstr>Note: In the 2D case, the interior Neumann Problem can be reduced to the Interior Dirichlet Problem. </vt:lpstr>
      <vt:lpstr>INTERIOR CHURCHILL PROBLEM: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PARTIAL DIFFERENTIAL EQUATIONS (MT02EC09)</dc:title>
  <dc:creator>win</dc:creator>
  <cp:lastModifiedBy>win</cp:lastModifiedBy>
  <cp:revision>17</cp:revision>
  <dcterms:created xsi:type="dcterms:W3CDTF">2006-08-16T00:00:00Z</dcterms:created>
  <dcterms:modified xsi:type="dcterms:W3CDTF">2015-07-29T15:44:24Z</dcterms:modified>
</cp:coreProperties>
</file>